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1025" r:id="rId5"/>
    <p:sldId id="1102" r:id="rId6"/>
    <p:sldId id="1101" r:id="rId7"/>
    <p:sldId id="1103" r:id="rId8"/>
    <p:sldId id="1111" r:id="rId9"/>
    <p:sldId id="1104" r:id="rId10"/>
    <p:sldId id="1105" r:id="rId11"/>
    <p:sldId id="1108" r:id="rId12"/>
    <p:sldId id="1110" r:id="rId13"/>
  </p:sldIdLst>
  <p:sldSz cx="9144000" cy="5143500" type="screen16x9"/>
  <p:notesSz cx="6735763" cy="9866313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45" userDrawn="1">
          <p15:clr>
            <a:srgbClr val="A4A3A4"/>
          </p15:clr>
        </p15:guide>
        <p15:guide id="2" orient="horz" pos="1008" userDrawn="1">
          <p15:clr>
            <a:srgbClr val="A4A3A4"/>
          </p15:clr>
        </p15:guide>
        <p15:guide id="5" orient="horz" pos="758" userDrawn="1">
          <p15:clr>
            <a:srgbClr val="A4A3A4"/>
          </p15:clr>
        </p15:guide>
        <p15:guide id="6" orient="horz" pos="3049" userDrawn="1">
          <p15:clr>
            <a:srgbClr val="A4A3A4"/>
          </p15:clr>
        </p15:guide>
        <p15:guide id="7" pos="272" userDrawn="1">
          <p15:clr>
            <a:srgbClr val="A4A3A4"/>
          </p15:clr>
        </p15:guide>
        <p15:guide id="8" pos="5624" userDrawn="1">
          <p15:clr>
            <a:srgbClr val="A4A3A4"/>
          </p15:clr>
        </p15:guide>
        <p15:guide id="9" pos="5125" userDrawn="1">
          <p15:clr>
            <a:srgbClr val="A4A3A4"/>
          </p15:clr>
        </p15:guide>
        <p15:guide id="13" pos="2928" userDrawn="1">
          <p15:clr>
            <a:srgbClr val="A4A3A4"/>
          </p15:clr>
        </p15:guide>
        <p15:guide id="16" orient="horz" pos="259" userDrawn="1">
          <p15:clr>
            <a:srgbClr val="A4A3A4"/>
          </p15:clr>
        </p15:guide>
        <p15:guide id="18" pos="216" userDrawn="1">
          <p15:clr>
            <a:srgbClr val="A4A3A4"/>
          </p15:clr>
        </p15:guide>
        <p15:guide id="20" orient="horz" pos="2346" userDrawn="1">
          <p15:clr>
            <a:srgbClr val="A4A3A4"/>
          </p15:clr>
        </p15:guide>
        <p15:guide id="23" orient="horz" pos="3208" userDrawn="1">
          <p15:clr>
            <a:srgbClr val="A4A3A4"/>
          </p15:clr>
        </p15:guide>
        <p15:guide id="24" orient="horz" pos="525">
          <p15:clr>
            <a:srgbClr val="A4A3A4"/>
          </p15:clr>
        </p15:guide>
        <p15:guide id="25" orient="horz" pos="2436" userDrawn="1">
          <p15:clr>
            <a:srgbClr val="A4A3A4"/>
          </p15:clr>
        </p15:guide>
        <p15:guide id="29" pos="68" userDrawn="1">
          <p15:clr>
            <a:srgbClr val="A4A3A4"/>
          </p15:clr>
        </p15:guide>
        <p15:guide id="30" pos="273">
          <p15:clr>
            <a:srgbClr val="A4A3A4"/>
          </p15:clr>
        </p15:guide>
        <p15:guide id="31" pos="873">
          <p15:clr>
            <a:srgbClr val="A4A3A4"/>
          </p15:clr>
        </p15:guide>
        <p15:guide id="32" orient="horz" pos="1144" userDrawn="1">
          <p15:clr>
            <a:srgbClr val="A4A3A4"/>
          </p15:clr>
        </p15:guide>
        <p15:guide id="33" pos="2540" userDrawn="1">
          <p15:clr>
            <a:srgbClr val="A4A3A4"/>
          </p15:clr>
        </p15:guide>
        <p15:guide id="34" pos="4989" userDrawn="1">
          <p15:clr>
            <a:srgbClr val="A4A3A4"/>
          </p15:clr>
        </p15:guide>
        <p15:guide id="35" pos="3288" userDrawn="1">
          <p15:clr>
            <a:srgbClr val="A4A3A4"/>
          </p15:clr>
        </p15:guide>
        <p15:guide id="36" orient="horz" pos="1597" userDrawn="1">
          <p15:clr>
            <a:srgbClr val="A4A3A4"/>
          </p15:clr>
        </p15:guide>
        <p15:guide id="37" orient="horz" pos="1393" userDrawn="1">
          <p15:clr>
            <a:srgbClr val="A4A3A4"/>
          </p15:clr>
        </p15:guide>
        <p15:guide id="38" pos="499" userDrawn="1">
          <p15:clr>
            <a:srgbClr val="A4A3A4"/>
          </p15:clr>
        </p15:guide>
        <p15:guide id="39" orient="horz" pos="868">
          <p15:clr>
            <a:srgbClr val="A4A3A4"/>
          </p15:clr>
        </p15:guide>
        <p15:guide id="40" orient="horz" pos="3188">
          <p15:clr>
            <a:srgbClr val="A4A3A4"/>
          </p15:clr>
        </p15:guide>
        <p15:guide id="41" orient="horz" pos="532">
          <p15:clr>
            <a:srgbClr val="A4A3A4"/>
          </p15:clr>
        </p15:guide>
        <p15:guide id="42" orient="horz" pos="2006" userDrawn="1">
          <p15:clr>
            <a:srgbClr val="A4A3A4"/>
          </p15:clr>
        </p15:guide>
        <p15:guide id="43" orient="horz" pos="2052">
          <p15:clr>
            <a:srgbClr val="A4A3A4"/>
          </p15:clr>
        </p15:guide>
        <p15:guide id="44" pos="2880">
          <p15:clr>
            <a:srgbClr val="A4A3A4"/>
          </p15:clr>
        </p15:guide>
        <p15:guide id="45" pos="2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KE (Ole Kim Eskerod)" initials="OKE" lastIdx="14" clrIdx="0"/>
  <p:cmAuthor id="7" name="Manu Sharma" initials="MS" lastIdx="29" clrIdx="7">
    <p:extLst/>
  </p:cmAuthor>
  <p:cmAuthor id="1" name="RBKL (Rebecka Lindh)" initials="RBKL" lastIdx="3" clrIdx="1"/>
  <p:cmAuthor id="8" name="Артем" initials="А" lastIdx="8" clrIdx="8"/>
  <p:cmAuthor id="2" name="Elena Mahno" initials="EM" lastIdx="508" clrIdx="2"/>
  <p:cmAuthor id="9" name="BogachevAA" initials="BАА" lastIdx="12" clrIdx="9"/>
  <p:cmAuthor id="3" name="APAC (Ana-Paula Cancino)" initials="APAC" lastIdx="289" clrIdx="3"/>
  <p:cmAuthor id="4" name="SQKL (Søren Kruse Lilleøre)" initials="SQKL" lastIdx="133" clrIdx="4"/>
  <p:cmAuthor id="5" name="Chris O'Brien" initials="CO" lastIdx="3" clrIdx="5"/>
  <p:cmAuthor id="6" name="CBSV (Claus Bo Søndergaard Svendsen)" initials="CBSV" lastIdx="18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6A34"/>
    <a:srgbClr val="000000"/>
    <a:srgbClr val="CF0B6D"/>
    <a:srgbClr val="FFFFFF"/>
    <a:srgbClr val="82786F"/>
    <a:srgbClr val="0077A3"/>
    <a:srgbClr val="AEA79F"/>
    <a:srgbClr val="8ADFFF"/>
    <a:srgbClr val="001965"/>
    <a:srgbClr val="EFED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23" autoAdjust="0"/>
    <p:restoredTop sz="90764" autoAdjust="0"/>
  </p:normalViewPr>
  <p:slideViewPr>
    <p:cSldViewPr snapToGrid="0" snapToObjects="1" showGuides="1">
      <p:cViewPr>
        <p:scale>
          <a:sx n="70" d="100"/>
          <a:sy n="70" d="100"/>
        </p:scale>
        <p:origin x="-2814" y="-1254"/>
      </p:cViewPr>
      <p:guideLst>
        <p:guide orient="horz" pos="2845"/>
        <p:guide orient="horz" pos="1008"/>
        <p:guide orient="horz" pos="758"/>
        <p:guide orient="horz" pos="3049"/>
        <p:guide orient="horz" pos="259"/>
        <p:guide orient="horz" pos="2346"/>
        <p:guide orient="horz" pos="3208"/>
        <p:guide orient="horz" pos="525"/>
        <p:guide pos="272"/>
        <p:guide pos="5624"/>
        <p:guide pos="5125"/>
        <p:guide pos="2928"/>
        <p:guide pos="216"/>
        <p:guide pos="68"/>
        <p:guide pos="273"/>
        <p:guide pos="873"/>
      </p:guideLst>
    </p:cSldViewPr>
  </p:slideViewPr>
  <p:outlineViewPr>
    <p:cViewPr>
      <p:scale>
        <a:sx n="33" d="100"/>
        <a:sy n="33" d="100"/>
      </p:scale>
      <p:origin x="0" y="56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3882" y="10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1" descr="NN_m_2c_RGB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682" y="9035557"/>
            <a:ext cx="785839" cy="721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232955"/>
          </a:xfrm>
          <a:prstGeom prst="rect">
            <a:avLst/>
          </a:prstGeom>
        </p:spPr>
        <p:txBody>
          <a:bodyPr vert="horz" lIns="216000" tIns="45720" rIns="18000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232955"/>
          </a:xfrm>
          <a:prstGeom prst="rect">
            <a:avLst/>
          </a:prstGeom>
        </p:spPr>
        <p:txBody>
          <a:bodyPr vert="horz" lIns="216000" tIns="45720" rIns="18000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029E6B0-C304-4ABC-9622-335E387EBE20}" type="datetimeFigureOut">
              <a:rPr lang="en-GB"/>
              <a:pPr>
                <a:defRPr/>
              </a:pPr>
              <a:t>12/04/2017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226103"/>
            <a:ext cx="2918831" cy="232955"/>
          </a:xfrm>
          <a:prstGeom prst="rect">
            <a:avLst/>
          </a:prstGeom>
        </p:spPr>
        <p:txBody>
          <a:bodyPr vert="horz" lIns="216000" tIns="45720" rIns="18000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226103"/>
            <a:ext cx="2918831" cy="232955"/>
          </a:xfrm>
          <a:prstGeom prst="rect">
            <a:avLst/>
          </a:prstGeom>
        </p:spPr>
        <p:txBody>
          <a:bodyPr vert="horz" lIns="216000" tIns="45720" rIns="18000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FE8CA3-A234-44D2-B630-7CA547D853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355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231242"/>
          </a:xfrm>
          <a:prstGeom prst="rect">
            <a:avLst/>
          </a:prstGeom>
        </p:spPr>
        <p:txBody>
          <a:bodyPr vert="horz" lIns="216000" tIns="45720" rIns="21600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1"/>
            <a:ext cx="2918831" cy="231242"/>
          </a:xfrm>
          <a:prstGeom prst="rect">
            <a:avLst/>
          </a:prstGeom>
        </p:spPr>
        <p:txBody>
          <a:bodyPr vert="horz" lIns="216000" tIns="45720" rIns="21600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EC17962-A270-4069-BA88-9BEA3C5B12D9}" type="datetimeFigureOut">
              <a:rPr lang="en-GB"/>
              <a:pPr>
                <a:defRPr/>
              </a:pPr>
              <a:t>12/04/2017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74209" y="4686499"/>
            <a:ext cx="5987345" cy="424799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234668"/>
            <a:ext cx="2918831" cy="231241"/>
          </a:xfrm>
          <a:prstGeom prst="rect">
            <a:avLst/>
          </a:prstGeom>
        </p:spPr>
        <p:txBody>
          <a:bodyPr vert="horz" lIns="216000" tIns="45720" rIns="21600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234668"/>
            <a:ext cx="2918831" cy="231241"/>
          </a:xfrm>
          <a:prstGeom prst="rect">
            <a:avLst/>
          </a:prstGeom>
        </p:spPr>
        <p:txBody>
          <a:bodyPr vert="horz" lIns="216000" tIns="45720" rIns="21600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BBB935C-7C44-411F-83BE-6DF2428951A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248" name="Picture 11" descr="NN_m_2c_RGB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682" y="9035557"/>
            <a:ext cx="785839" cy="721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838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4BA65-70A0-4E40-A0D2-CD800F7D4511}" type="slidenum">
              <a:rPr lang="en-GB" smtClean="0">
                <a:latin typeface="Garamond Book"/>
                <a:ea typeface="ヒラギノ角ゴ Pro W3" pitchFamily="-110" charset="-128"/>
                <a:cs typeface="ヒラギノ角ゴ Pro W3" pitchFamily="-110" charset="-128"/>
              </a:rPr>
              <a:pPr/>
              <a:t>1</a:t>
            </a:fld>
            <a:endParaRPr lang="en-GB" dirty="0">
              <a:latin typeface="Garamond Book"/>
              <a:ea typeface="ヒラギノ角ゴ Pro W3" pitchFamily="-110" charset="-128"/>
              <a:cs typeface="ヒラギノ角ゴ Pro W3" pitchFamily="-11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2475"/>
            <a:ext cx="6688138" cy="37623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>
              <a:latin typeface="Garamond Book"/>
              <a:ea typeface="ヒラギノ角ゴ Pro W3" pitchFamily="-110" charset="-128"/>
              <a:cs typeface="ヒラギノ角ゴ Pro W3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212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B935C-7C44-411F-83BE-6DF2428951A9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504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84800" y="1312863"/>
            <a:ext cx="3542400" cy="1531543"/>
          </a:xfrm>
        </p:spPr>
        <p:txBody>
          <a:bodyPr anchor="b"/>
          <a:lstStyle>
            <a:lvl1pPr algn="r">
              <a:lnSpc>
                <a:spcPct val="85000"/>
              </a:lnSpc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83881" y="3025462"/>
            <a:ext cx="3543319" cy="68458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rIns="0"/>
          <a:lstStyle>
            <a:lvl1pPr marL="0" indent="0" algn="r">
              <a:buFontTx/>
              <a:buNone/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662058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85104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39091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omp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subTitle" idx="14"/>
          </p:nvPr>
        </p:nvSpPr>
        <p:spPr>
          <a:xfrm>
            <a:off x="316800" y="385925"/>
            <a:ext cx="8510400" cy="12864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18000" anchor="ctr">
            <a:noAutofit/>
          </a:bodyPr>
          <a:lstStyle>
            <a:lvl1pPr marL="0" indent="0" algn="l">
              <a:buFontTx/>
              <a:buNone/>
              <a:defRPr sz="1100" baseline="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85104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11203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subTitle" idx="14"/>
          </p:nvPr>
        </p:nvSpPr>
        <p:spPr>
          <a:xfrm>
            <a:off x="316800" y="906832"/>
            <a:ext cx="8510400" cy="19972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18000" anchor="ctr"/>
          <a:lstStyle>
            <a:lvl1pPr marL="0" indent="0" algn="l">
              <a:buFontTx/>
              <a:buNone/>
              <a:defRPr sz="1100" baseline="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85104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75931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821" y="515420"/>
            <a:ext cx="6692499" cy="3754955"/>
          </a:xfrm>
        </p:spPr>
        <p:txBody>
          <a:bodyPr tIns="57600" anchor="t"/>
          <a:lstStyle>
            <a:lvl1pPr>
              <a:lnSpc>
                <a:spcPct val="90000"/>
              </a:lnSpc>
              <a:defRPr sz="6000" spc="-150"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20331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316801" y="1312223"/>
            <a:ext cx="40968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37" name="Content Placeholder 2"/>
          <p:cNvSpPr>
            <a:spLocks noGrp="1"/>
          </p:cNvSpPr>
          <p:nvPr>
            <p:ph idx="10"/>
          </p:nvPr>
        </p:nvSpPr>
        <p:spPr>
          <a:xfrm>
            <a:off x="4730400" y="1312223"/>
            <a:ext cx="4096800" cy="2955600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43805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laceholder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85104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25" name="Content Placeholder 2"/>
          <p:cNvSpPr>
            <a:spLocks noGrp="1"/>
          </p:cNvSpPr>
          <p:nvPr>
            <p:ph idx="25"/>
          </p:nvPr>
        </p:nvSpPr>
        <p:spPr>
          <a:xfrm>
            <a:off x="316800" y="2873479"/>
            <a:ext cx="85104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468684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515421"/>
            <a:ext cx="8510400" cy="391412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0408291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52367584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8" name="think-cell Slide" r:id="rId12" imgW="270" imgH="270" progId="">
                  <p:embed/>
                </p:oleObj>
              </mc:Choice>
              <mc:Fallback>
                <p:oleObj name="think-cell Slide" r:id="rId12" imgW="270" imgH="270" progId="">
                  <p:embed/>
                  <p:pic>
                    <p:nvPicPr>
                      <p:cNvPr id="0" name="Picture 6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17500" y="1312863"/>
            <a:ext cx="8509000" cy="295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216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17500" y="515938"/>
            <a:ext cx="85090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34" r:id="rId8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Verdana" pitchFamily="34" charset="0"/>
        </a:defRPr>
      </a:lvl9pPr>
    </p:titleStyle>
    <p:bodyStyle>
      <a:lvl1pPr marL="265113" indent="-26511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•"/>
        <a:defRPr kern="1200">
          <a:solidFill>
            <a:schemeClr val="accent2"/>
          </a:solidFill>
          <a:latin typeface="+mn-lt"/>
          <a:ea typeface="+mn-ea"/>
          <a:cs typeface="+mn-cs"/>
        </a:defRPr>
      </a:lvl1pPr>
      <a:lvl2pPr marL="536575" indent="-2714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Verdana" pitchFamily="34" charset="0"/>
        <a:buChar char="•"/>
        <a:defRPr sz="1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808038" indent="-271463" algn="l" rtl="0" fontAlgn="base">
        <a:spcBef>
          <a:spcPct val="20000"/>
        </a:spcBef>
        <a:spcAft>
          <a:spcPct val="0"/>
        </a:spcAft>
        <a:buClr>
          <a:srgbClr val="E64A0E"/>
        </a:buClr>
        <a:buFont typeface="Verdana" pitchFamily="34" charset="0"/>
        <a:buChar char="•"/>
        <a:defRPr sz="1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985838" indent="-177800" algn="l" rtl="0" fontAlgn="base">
        <a:spcBef>
          <a:spcPct val="20000"/>
        </a:spcBef>
        <a:spcAft>
          <a:spcPct val="0"/>
        </a:spcAft>
        <a:buClr>
          <a:srgbClr val="82786F"/>
        </a:buClr>
        <a:buFont typeface="Verdana" pitchFamily="34" charset="0"/>
        <a:buChar char="•"/>
        <a:defRPr sz="12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257300" indent="-184150" algn="l" rtl="0" fontAlgn="base">
        <a:spcBef>
          <a:spcPct val="20000"/>
        </a:spcBef>
        <a:spcAft>
          <a:spcPct val="0"/>
        </a:spcAft>
        <a:buClr>
          <a:srgbClr val="001423"/>
        </a:buClr>
        <a:buFont typeface="Verdana" pitchFamily="34" charset="0"/>
        <a:buChar char="•"/>
        <a:defRPr sz="11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8675" y="1312863"/>
            <a:ext cx="7260609" cy="3641274"/>
          </a:xfrm>
        </p:spPr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Врач – компьютер </a:t>
            </a:r>
            <a:r>
              <a:rPr lang="ru-RU" sz="2800" dirty="0" smtClean="0"/>
              <a:t>– пациент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 </a:t>
            </a:r>
            <a:r>
              <a:rPr lang="ru-RU" sz="2800" b="0" i="1" dirty="0" smtClean="0"/>
              <a:t>На расстоянии мысли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400" dirty="0" smtClean="0"/>
              <a:t>Демичева Ольга Юрьевна, эндокринолог</a:t>
            </a:r>
            <a:endParaRPr lang="en-GB" sz="27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224"/>
            <a:ext cx="2934269" cy="205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15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800" y="191069"/>
            <a:ext cx="8510400" cy="586853"/>
          </a:xfrm>
        </p:spPr>
        <p:txBody>
          <a:bodyPr/>
          <a:lstStyle/>
          <a:p>
            <a:r>
              <a:rPr lang="ru-RU" sz="2400" dirty="0" smtClean="0"/>
              <a:t>Прогресс – его «минусы» и «плюсы»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21" y="777923"/>
            <a:ext cx="8816454" cy="406703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810" y="4039738"/>
            <a:ext cx="7260608" cy="95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14003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800" y="275131"/>
            <a:ext cx="8510400" cy="391412"/>
          </a:xfrm>
        </p:spPr>
        <p:txBody>
          <a:bodyPr/>
          <a:lstStyle/>
          <a:p>
            <a:r>
              <a:rPr lang="ru-RU" sz="2400" dirty="0" smtClean="0"/>
              <a:t>Прогресс – его «плюсы» и «минусы»</a:t>
            </a:r>
            <a:endParaRPr lang="ru-RU" sz="2400" dirty="0"/>
          </a:p>
        </p:txBody>
      </p:sp>
      <p:pic>
        <p:nvPicPr>
          <p:cNvPr id="4485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66" y="879091"/>
            <a:ext cx="7629603" cy="3268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ight Arrow 2"/>
          <p:cNvSpPr/>
          <p:nvPr/>
        </p:nvSpPr>
        <p:spPr>
          <a:xfrm>
            <a:off x="818866" y="4121624"/>
            <a:ext cx="6182438" cy="750627"/>
          </a:xfrm>
          <a:prstGeom prst="rightArrow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Миллион лет</a:t>
            </a:r>
            <a:endParaRPr lang="ru-RU" dirty="0"/>
          </a:p>
        </p:txBody>
      </p:sp>
      <p:sp>
        <p:nvSpPr>
          <p:cNvPr id="5" name="Right Arrow 4"/>
          <p:cNvSpPr/>
          <p:nvPr/>
        </p:nvSpPr>
        <p:spPr>
          <a:xfrm>
            <a:off x="7257707" y="4107977"/>
            <a:ext cx="1340383" cy="750626"/>
          </a:xfrm>
          <a:prstGeom prst="rightArrow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50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894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4" y="1023583"/>
            <a:ext cx="8993875" cy="3916908"/>
          </a:xfrm>
        </p:spPr>
        <p:txBody>
          <a:bodyPr/>
          <a:lstStyle/>
          <a:p>
            <a:r>
              <a:rPr lang="ru-RU" dirty="0" smtClean="0"/>
              <a:t>Обучение врачей по интернету (1</a:t>
            </a:r>
            <a:r>
              <a:rPr lang="en-US" dirty="0" smtClean="0"/>
              <a:t>med.tv </a:t>
            </a:r>
            <a:r>
              <a:rPr lang="ru-RU" dirty="0" smtClean="0"/>
              <a:t>и т.п.)</a:t>
            </a:r>
          </a:p>
          <a:p>
            <a:r>
              <a:rPr lang="ru-RU" dirty="0" smtClean="0"/>
              <a:t>Форумы врачебных консультаций (</a:t>
            </a:r>
            <a:r>
              <a:rPr lang="en-US" dirty="0" smtClean="0">
                <a:solidFill>
                  <a:schemeClr val="accent2">
                    <a:lumMod val="50000"/>
                    <a:lumOff val="50000"/>
                  </a:schemeClr>
                </a:solidFill>
              </a:rPr>
              <a:t>rusmedserv.com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medspecial</a:t>
            </a:r>
            <a:r>
              <a:rPr lang="en-US" dirty="0" smtClean="0"/>
              <a:t> </a:t>
            </a:r>
            <a:r>
              <a:rPr lang="ru-RU" dirty="0" smtClean="0"/>
              <a:t>и т.п</a:t>
            </a:r>
            <a:r>
              <a:rPr lang="ru-RU" dirty="0" smtClean="0"/>
              <a:t>.)</a:t>
            </a:r>
          </a:p>
          <a:p>
            <a:r>
              <a:rPr lang="ru-RU" dirty="0" smtClean="0"/>
              <a:t>Интернет-сообщества (</a:t>
            </a:r>
            <a:r>
              <a:rPr lang="ru-RU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Врачи РФ</a:t>
            </a:r>
            <a:r>
              <a:rPr lang="ru-RU" dirty="0" smtClean="0"/>
              <a:t>,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«Диалоги о медицине»</a:t>
            </a:r>
            <a:r>
              <a:rPr lang="ru-RU" dirty="0" smtClean="0"/>
              <a:t> и др.)</a:t>
            </a:r>
            <a:endParaRPr lang="ru-RU" dirty="0" smtClean="0"/>
          </a:p>
          <a:p>
            <a:r>
              <a:rPr lang="ru-RU" dirty="0" err="1" smtClean="0"/>
              <a:t>Пациентские</a:t>
            </a:r>
            <a:r>
              <a:rPr lang="ru-RU" dirty="0" smtClean="0"/>
              <a:t> форумы по </a:t>
            </a:r>
            <a:r>
              <a:rPr lang="ru-RU" dirty="0" smtClean="0"/>
              <a:t>нозологиям (</a:t>
            </a:r>
            <a:r>
              <a:rPr lang="ru-RU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Онкофорум</a:t>
            </a:r>
            <a:r>
              <a:rPr lang="ru-RU" dirty="0" smtClean="0"/>
              <a:t>, </a:t>
            </a:r>
            <a:r>
              <a:rPr lang="ru-RU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Дианет</a:t>
            </a:r>
            <a:r>
              <a:rPr lang="ru-RU" dirty="0" smtClean="0"/>
              <a:t>,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Рассеянный склероз</a:t>
            </a:r>
            <a:r>
              <a:rPr lang="ru-RU" dirty="0" smtClean="0"/>
              <a:t> и др.)</a:t>
            </a:r>
            <a:endParaRPr lang="ru-RU" dirty="0" smtClean="0"/>
          </a:p>
          <a:p>
            <a:r>
              <a:rPr lang="ru-RU" dirty="0" smtClean="0"/>
              <a:t>Школы для </a:t>
            </a:r>
            <a:r>
              <a:rPr lang="ru-RU" dirty="0" smtClean="0"/>
              <a:t>пациентов (</a:t>
            </a:r>
            <a:r>
              <a:rPr lang="ru-RU" dirty="0" smtClean="0"/>
              <a:t>диабет, артериальная гипертония и др.)</a:t>
            </a:r>
            <a:endParaRPr lang="ru-RU" dirty="0" smtClean="0"/>
          </a:p>
          <a:p>
            <a:r>
              <a:rPr lang="ru-RU" dirty="0" smtClean="0"/>
              <a:t>Консультации по </a:t>
            </a:r>
            <a:r>
              <a:rPr lang="en-US" dirty="0" smtClean="0"/>
              <a:t>e-mail</a:t>
            </a:r>
            <a:r>
              <a:rPr lang="ru-RU" dirty="0" smtClean="0"/>
              <a:t> и </a:t>
            </a:r>
            <a:r>
              <a:rPr lang="en-US" dirty="0" smtClean="0"/>
              <a:t>on-line</a:t>
            </a:r>
            <a:endParaRPr lang="ru-RU" dirty="0" smtClean="0"/>
          </a:p>
          <a:p>
            <a:r>
              <a:rPr lang="ru-RU" dirty="0" smtClean="0"/>
              <a:t>Сайты медицинских </a:t>
            </a:r>
            <a:r>
              <a:rPr lang="ru-RU" dirty="0" smtClean="0"/>
              <a:t>учреждений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_____________________________________________________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Нет единой системы, общих поисковиков, единых баз данных, информационных фильтров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Нет ГОСУДАРСТВЕННОЙ СИСТЕМЫ ТЕЛЕМЕДИЦИНЫ.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800" y="272955"/>
            <a:ext cx="8510400" cy="633877"/>
          </a:xfrm>
        </p:spPr>
        <p:txBody>
          <a:bodyPr/>
          <a:lstStyle/>
          <a:p>
            <a:r>
              <a:rPr lang="ru-RU" sz="2800" dirty="0" smtClean="0"/>
              <a:t>ТЕЛЕМЕДИЦИНА. РЕАЛИИ.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7362969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502"/>
            <a:ext cx="9144000" cy="518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11142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0124" y="1312223"/>
            <a:ext cx="8993875" cy="3368959"/>
          </a:xfrm>
        </p:spPr>
        <p:txBody>
          <a:bodyPr/>
          <a:lstStyle/>
          <a:p>
            <a:r>
              <a:rPr lang="ru-RU" b="1" dirty="0" smtClean="0"/>
              <a:t>Единая база данных</a:t>
            </a:r>
            <a:r>
              <a:rPr lang="ru-RU" dirty="0" smtClean="0"/>
              <a:t> (защита информации!)</a:t>
            </a:r>
          </a:p>
          <a:p>
            <a:r>
              <a:rPr lang="ru-RU" b="1" dirty="0" smtClean="0"/>
              <a:t>Дистанционное обучение</a:t>
            </a:r>
            <a:r>
              <a:rPr lang="ru-RU" dirty="0" smtClean="0"/>
              <a:t> (</a:t>
            </a:r>
            <a:r>
              <a:rPr lang="ru-RU" u="sng" dirty="0" smtClean="0"/>
              <a:t>государственные</a:t>
            </a:r>
            <a:r>
              <a:rPr lang="ru-RU" dirty="0" smtClean="0"/>
              <a:t> программы, экзаменационные тесты, сертификаты)</a:t>
            </a:r>
          </a:p>
          <a:p>
            <a:r>
              <a:rPr lang="ru-RU" b="1" dirty="0" smtClean="0"/>
              <a:t>Врач он-</a:t>
            </a:r>
            <a:r>
              <a:rPr lang="ru-RU" b="1" dirty="0" err="1"/>
              <a:t>л</a:t>
            </a:r>
            <a:r>
              <a:rPr lang="ru-RU" b="1" dirty="0" err="1" smtClean="0"/>
              <a:t>айн</a:t>
            </a:r>
            <a:r>
              <a:rPr lang="ru-RU" dirty="0" smtClean="0"/>
              <a:t> (консультации специалистов в режиме реального времени)</a:t>
            </a:r>
          </a:p>
          <a:p>
            <a:r>
              <a:rPr lang="ru-RU" b="1" dirty="0" smtClean="0"/>
              <a:t>Индивидуальный дистанционный мониторинг с использованием гаджетов</a:t>
            </a:r>
            <a:r>
              <a:rPr lang="ru-RU" dirty="0" smtClean="0"/>
              <a:t> (ЭКГ, АД, гликемия, </a:t>
            </a:r>
            <a:r>
              <a:rPr lang="ru-RU" dirty="0" err="1" smtClean="0"/>
              <a:t>пульсоксиметрия</a:t>
            </a:r>
            <a:r>
              <a:rPr lang="ru-RU" dirty="0" smtClean="0"/>
              <a:t>, спирометрия и т.д.)</a:t>
            </a:r>
          </a:p>
          <a:p>
            <a:r>
              <a:rPr lang="ru-RU" b="1" dirty="0"/>
              <a:t>Анализы на дому </a:t>
            </a:r>
            <a:r>
              <a:rPr lang="ru-RU" dirty="0"/>
              <a:t>(портативные анализаторы с подключением к интернету).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ТЕЛЕМЕДИЦИНА. </a:t>
            </a:r>
            <a:r>
              <a:rPr lang="ru-RU" dirty="0" smtClean="0"/>
              <a:t>БЛИЖНИЕ ПЕРСПЕКТИВЫ.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67615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16800" y="1119117"/>
            <a:ext cx="8510400" cy="3657600"/>
          </a:xfrm>
        </p:spPr>
        <p:txBody>
          <a:bodyPr/>
          <a:lstStyle/>
          <a:p>
            <a:r>
              <a:rPr lang="ru-RU" b="1" dirty="0" smtClean="0"/>
              <a:t>Он-</a:t>
            </a:r>
            <a:r>
              <a:rPr lang="ru-RU" b="1" dirty="0" err="1" smtClean="0"/>
              <a:t>лайн</a:t>
            </a:r>
            <a:r>
              <a:rPr lang="ru-RU" b="1" dirty="0" smtClean="0"/>
              <a:t> – </a:t>
            </a:r>
            <a:r>
              <a:rPr lang="ru-RU" b="1" dirty="0" smtClean="0"/>
              <a:t>поликлиники и больницы </a:t>
            </a:r>
            <a:r>
              <a:rPr lang="ru-RU" dirty="0" smtClean="0"/>
              <a:t>(обследование, диагностика, выписка рецептов, больничных листов).</a:t>
            </a:r>
          </a:p>
          <a:p>
            <a:r>
              <a:rPr lang="ru-RU" b="1" u="sng" dirty="0" smtClean="0"/>
              <a:t>Государственные</a:t>
            </a:r>
            <a:r>
              <a:rPr lang="ru-RU" b="1" dirty="0" smtClean="0"/>
              <a:t> </a:t>
            </a:r>
            <a:r>
              <a:rPr lang="ru-RU" b="1" dirty="0"/>
              <a:t>программы он-</a:t>
            </a:r>
            <a:r>
              <a:rPr lang="ru-RU" b="1" dirty="0" err="1"/>
              <a:t>лайн</a:t>
            </a:r>
            <a:r>
              <a:rPr lang="ru-RU" b="1" dirty="0"/>
              <a:t> сопровождения по нозологиям</a:t>
            </a:r>
            <a:r>
              <a:rPr lang="ru-RU" dirty="0"/>
              <a:t> (сахарный диабет, беременность, ВИЧ, паллиативная помощь и т.д</a:t>
            </a:r>
            <a:r>
              <a:rPr lang="ru-RU" dirty="0" smtClean="0"/>
              <a:t>.)</a:t>
            </a:r>
            <a:endParaRPr lang="ru-RU" dirty="0" smtClean="0"/>
          </a:p>
          <a:p>
            <a:r>
              <a:rPr lang="ru-RU" b="1" dirty="0" smtClean="0"/>
              <a:t>Международные консилиумы он-</a:t>
            </a:r>
            <a:r>
              <a:rPr lang="ru-RU" b="1" dirty="0" err="1" smtClean="0"/>
              <a:t>лайн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Страховая телемедицина</a:t>
            </a:r>
          </a:p>
          <a:p>
            <a:pPr marL="0" indent="0">
              <a:buNone/>
            </a:pPr>
            <a:r>
              <a:rPr lang="ru-RU" b="1" dirty="0" smtClean="0"/>
              <a:t>___________________________________________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Реализация </a:t>
            </a:r>
            <a:r>
              <a:rPr lang="ru-RU" b="1" dirty="0" err="1" smtClean="0">
                <a:solidFill>
                  <a:srgbClr val="C00000"/>
                </a:solidFill>
              </a:rPr>
              <a:t>пациентоцентрической</a:t>
            </a:r>
            <a:r>
              <a:rPr lang="ru-RU" b="1" dirty="0" smtClean="0">
                <a:solidFill>
                  <a:srgbClr val="C00000"/>
                </a:solidFill>
              </a:rPr>
              <a:t> модели медицины: индивидуализация медицинской помощи.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7672" y="313899"/>
            <a:ext cx="8666327" cy="592933"/>
          </a:xfrm>
        </p:spPr>
        <p:txBody>
          <a:bodyPr/>
          <a:lstStyle/>
          <a:p>
            <a:r>
              <a:rPr lang="ru-RU" dirty="0"/>
              <a:t>ТЕЛЕМЕДИЦИНА. </a:t>
            </a:r>
            <a:r>
              <a:rPr lang="ru-RU" dirty="0" smtClean="0"/>
              <a:t>ДАЛЬНИЕ ПЕРСПЕКТИВЫ.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89539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59"/>
            <a:ext cx="9143999" cy="517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77592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586" y="1443609"/>
            <a:ext cx="4042692" cy="370271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6800" y="327546"/>
            <a:ext cx="8510400" cy="696036"/>
          </a:xfrm>
        </p:spPr>
        <p:txBody>
          <a:bodyPr/>
          <a:lstStyle/>
          <a:p>
            <a:pPr algn="ctr"/>
            <a:r>
              <a:rPr lang="ru-RU" sz="3600" i="1" dirty="0" smtClean="0">
                <a:solidFill>
                  <a:schemeClr val="accent5">
                    <a:lumMod val="75000"/>
                  </a:schemeClr>
                </a:solidFill>
              </a:rPr>
              <a:t>Благодарю за внимание!</a:t>
            </a:r>
            <a:endParaRPr lang="ru-RU" sz="36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8380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N_Neutral_16-9">
  <a:themeElements>
    <a:clrScheme name="NN Microsoft Office Color Scheme">
      <a:dk1>
        <a:srgbClr val="001965"/>
      </a:dk1>
      <a:lt1>
        <a:srgbClr val="FFFFFF"/>
      </a:lt1>
      <a:dk2>
        <a:srgbClr val="001965"/>
      </a:dk2>
      <a:lt2>
        <a:srgbClr val="E0DED8"/>
      </a:lt2>
      <a:accent1>
        <a:srgbClr val="009FDA"/>
      </a:accent1>
      <a:accent2>
        <a:srgbClr val="001965"/>
      </a:accent2>
      <a:accent3>
        <a:srgbClr val="82786F"/>
      </a:accent3>
      <a:accent4>
        <a:srgbClr val="E0DED8"/>
      </a:accent4>
      <a:accent5>
        <a:srgbClr val="E64A0E"/>
      </a:accent5>
      <a:accent6>
        <a:srgbClr val="AEA79F"/>
      </a:accent6>
      <a:hlink>
        <a:srgbClr val="009FDA"/>
      </a:hlink>
      <a:folHlink>
        <a:srgbClr val="82786F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NN White - Primary Color">
      <a:srgbClr val="FFFFFF"/>
    </a:custClr>
    <a:custClr name="NN Dark blue - Primary Color">
      <a:srgbClr val="001965"/>
    </a:custClr>
    <a:custClr name="NN Light blue - Primary Color">
      <a:srgbClr val="009FDA"/>
    </a:custClr>
    <a:custClr name="NN Lava red - Secondary Color">
      <a:srgbClr val="E64A0E"/>
    </a:custClr>
    <a:custClr name="NN Granite grey - Secondary Color">
      <a:srgbClr val="82786F"/>
    </a:custClr>
    <a:custClr name="NN Concrete grey - Secondary Color">
      <a:srgbClr val="AEA79F"/>
    </a:custClr>
    <a:custClr name="NN Marble grey - Secondary Color">
      <a:srgbClr val="C7C2BA"/>
    </a:custClr>
    <a:custClr name="NN Pearl grey - Secondary Color">
      <a:srgbClr val="E0DED8"/>
    </a:custClr>
    <a:custClr name="NN Black - Accent Color">
      <a:srgbClr val="001423"/>
    </a:custClr>
    <a:custClr name="NN Forest green - Accent Color">
      <a:srgbClr val="3F9C35"/>
    </a:custClr>
    <a:custClr name="NN Grass green - Accent Color">
      <a:srgbClr val="739600"/>
    </a:custClr>
    <a:custClr name="NN Lime Green - Accent Color">
      <a:srgbClr val="C9DD03"/>
    </a:custClr>
    <a:custClr name="NN Ocean blue - Accent Color">
      <a:srgbClr val="007C92"/>
    </a:custClr>
    <a:custClr name="NN Sky blue - Accent Color">
      <a:srgbClr val="72B5CC"/>
    </a:custClr>
    <a:custClr name="NN Misty blue - Accent Color">
      <a:srgbClr val="C2DEEA"/>
    </a:custClr>
    <a:custClr name="NN Sunset orange - Accent Color">
      <a:srgbClr val="D47600"/>
    </a:custClr>
    <a:custClr name="NN Golden yellow - Accent Color">
      <a:srgbClr val="EAAB00"/>
    </a:custClr>
  </a:custClrLst>
</a:theme>
</file>

<file path=ppt/theme/theme2.xml><?xml version="1.0" encoding="utf-8"?>
<a:theme xmlns:a="http://schemas.openxmlformats.org/drawingml/2006/main" name="Office Theme">
  <a:themeElements>
    <a:clrScheme name="NN 2012">
      <a:dk1>
        <a:srgbClr val="001965"/>
      </a:dk1>
      <a:lt1>
        <a:srgbClr val="FFFFFF"/>
      </a:lt1>
      <a:dk2>
        <a:srgbClr val="001965"/>
      </a:dk2>
      <a:lt2>
        <a:srgbClr val="E0DED8"/>
      </a:lt2>
      <a:accent1>
        <a:srgbClr val="009FDA"/>
      </a:accent1>
      <a:accent2>
        <a:srgbClr val="001965"/>
      </a:accent2>
      <a:accent3>
        <a:srgbClr val="82786F"/>
      </a:accent3>
      <a:accent4>
        <a:srgbClr val="E0DED8"/>
      </a:accent4>
      <a:accent5>
        <a:srgbClr val="E64A0E"/>
      </a:accent5>
      <a:accent6>
        <a:srgbClr val="AEA79F"/>
      </a:accent6>
      <a:hlink>
        <a:srgbClr val="009FDA"/>
      </a:hlink>
      <a:folHlink>
        <a:srgbClr val="82786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NN 2012">
      <a:dk1>
        <a:srgbClr val="001965"/>
      </a:dk1>
      <a:lt1>
        <a:srgbClr val="FFFFFF"/>
      </a:lt1>
      <a:dk2>
        <a:srgbClr val="001965"/>
      </a:dk2>
      <a:lt2>
        <a:srgbClr val="E0DED8"/>
      </a:lt2>
      <a:accent1>
        <a:srgbClr val="009FDA"/>
      </a:accent1>
      <a:accent2>
        <a:srgbClr val="001965"/>
      </a:accent2>
      <a:accent3>
        <a:srgbClr val="82786F"/>
      </a:accent3>
      <a:accent4>
        <a:srgbClr val="E0DED8"/>
      </a:accent4>
      <a:accent5>
        <a:srgbClr val="E64A0E"/>
      </a:accent5>
      <a:accent6>
        <a:srgbClr val="AEA79F"/>
      </a:accent6>
      <a:hlink>
        <a:srgbClr val="009FDA"/>
      </a:hlink>
      <a:folHlink>
        <a:srgbClr val="82786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AE133C-7300-4EAE-B05B-B95B6CC7C24C}">
  <ds:schemaRefs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BB1B43F-CE81-45B9-978F-551FE49DA0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D6C75B-3FB4-4785-92D7-B5DEDBDCAB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NN_Neutral_16-9</Template>
  <TotalTime>23467</TotalTime>
  <Words>234</Words>
  <Application>Microsoft Office PowerPoint</Application>
  <PresentationFormat>Экран (16:9)</PresentationFormat>
  <Paragraphs>32</Paragraphs>
  <Slides>9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NN_Neutral_16-9</vt:lpstr>
      <vt:lpstr>think-cell Slide</vt:lpstr>
      <vt:lpstr>  Врач – компьютер – пациент    На расстоянии мысли    Демичева Ольга Юрьевна, эндокринолог</vt:lpstr>
      <vt:lpstr>Прогресс – его «минусы» и «плюсы»</vt:lpstr>
      <vt:lpstr>Прогресс – его «плюсы» и «минусы»</vt:lpstr>
      <vt:lpstr>ТЕЛЕМЕДИЦИНА. РЕАЛИИ.</vt:lpstr>
      <vt:lpstr>Презентация PowerPoint</vt:lpstr>
      <vt:lpstr>ТЕЛЕМЕДИЦИНА. БЛИЖНИЕ ПЕРСПЕКТИВЫ.</vt:lpstr>
      <vt:lpstr>ТЕЛЕМЕДИЦИНА. ДАЛЬНИЕ ПЕРСПЕКТИВЫ.</vt:lpstr>
      <vt:lpstr>Презентация PowerPoint</vt:lpstr>
      <vt:lpstr>Благодарю за внимание!</vt:lpstr>
    </vt:vector>
  </TitlesOfParts>
  <Company>Novo Nordisk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 Core Science Deck v 3.0</dc:title>
  <dc:creator>APAC (Ana-Paula Cancino)</dc:creator>
  <cp:lastModifiedBy>Ольга</cp:lastModifiedBy>
  <cp:revision>1599</cp:revision>
  <cp:lastPrinted>2014-04-24T08:52:45Z</cp:lastPrinted>
  <dcterms:created xsi:type="dcterms:W3CDTF">2013-05-15T10:50:52Z</dcterms:created>
  <dcterms:modified xsi:type="dcterms:W3CDTF">2017-04-12T08:26:16Z</dcterms:modified>
</cp:coreProperties>
</file>